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78" r:id="rId5"/>
    <p:sldMasterId id="2147483673" r:id="rId6"/>
    <p:sldMasterId id="2147483689" r:id="rId7"/>
    <p:sldMasterId id="2147483702" r:id="rId8"/>
    <p:sldMasterId id="2147483710" r:id="rId9"/>
    <p:sldMasterId id="2147483715" r:id="rId10"/>
    <p:sldMasterId id="2147483746" r:id="rId11"/>
  </p:sldMasterIdLst>
  <p:notesMasterIdLst>
    <p:notesMasterId r:id="rId34"/>
  </p:notesMasterIdLst>
  <p:sldIdLst>
    <p:sldId id="256" r:id="rId12"/>
    <p:sldId id="257" r:id="rId13"/>
    <p:sldId id="258" r:id="rId14"/>
    <p:sldId id="310" r:id="rId15"/>
    <p:sldId id="281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3" r:id="rId27"/>
    <p:sldId id="322" r:id="rId28"/>
    <p:sldId id="324" r:id="rId29"/>
    <p:sldId id="325" r:id="rId30"/>
    <p:sldId id="326" r:id="rId31"/>
    <p:sldId id="328" r:id="rId32"/>
    <p:sldId id="327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otham-Book" panose="02000604040000020004" pitchFamily="50" charset="0"/>
      <p:regular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Black" panose="00000A00000000000000" pitchFamily="2" charset="0"/>
      <p:bold r:id="rId44"/>
      <p:boldItalic r:id="rId45"/>
    </p:embeddedFont>
    <p:embeddedFont>
      <p:font typeface="Montserrat Light" panose="00000400000000000000" pitchFamily="2" charset="0"/>
      <p:regular r:id="rId46"/>
      <p:italic r:id="rId47"/>
    </p:embeddedFont>
    <p:embeddedFont>
      <p:font typeface="Montserrat Medium" panose="00000600000000000000" pitchFamily="2" charset="0"/>
      <p:regular r:id="rId48"/>
      <p:italic r:id="rId49"/>
    </p:embeddedFont>
    <p:embeddedFont>
      <p:font typeface="Montserrat SemiBold" panose="00000700000000000000" pitchFamily="2" charset="0"/>
      <p:regular r:id="rId50"/>
      <p:bold r:id="rId51"/>
      <p:italic r:id="rId52"/>
      <p:boldItalic r:id="rId5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5.fntdata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17/08/2021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AD1-582C-4537-A58C-5AC2B2C557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5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748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28874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0751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0967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17363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2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6" name="Logo_Superior_Direito">
            <a:extLst>
              <a:ext uri="{FF2B5EF4-FFF2-40B4-BE49-F238E27FC236}">
                <a16:creationId xmlns:a16="http://schemas.microsoft.com/office/drawing/2014/main" id="{7CC77ACE-4462-E248-925B-3E05880AA5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5C95F7E-A80F-A044-B603-E345C4A8C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262626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16545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1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_Cinza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7F6548-2DDB-4CE6-B5AC-8A0055EE3EF9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84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41BF33-7571-49BC-B7C9-1CBCDF494F7A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6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2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1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4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6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D415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0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536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1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396889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8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8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03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Fundo_Branco">
            <a:extLst>
              <a:ext uri="{FF2B5EF4-FFF2-40B4-BE49-F238E27FC236}">
                <a16:creationId xmlns:a16="http://schemas.microsoft.com/office/drawing/2014/main" id="{ECB0B576-3D3F-485B-9C3E-A21942BC66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368DBD0-ED9E-48C8-9691-3D0DA5DA3E33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Branco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4B21BD-C139-44C4-B59E-6F59FDF4F796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DD21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34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D43611-8AD3-4B3B-986E-F81B1543B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26582F57-265F-6549-A7FE-3F2F3E607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magens de Fundo">
            <a:extLst>
              <a:ext uri="{FF2B5EF4-FFF2-40B4-BE49-F238E27FC236}">
                <a16:creationId xmlns:a16="http://schemas.microsoft.com/office/drawing/2014/main" id="{88519773-C15B-4275-845A-0C627F051BF4}"/>
              </a:ext>
            </a:extLst>
          </p:cNvPr>
          <p:cNvGrpSpPr/>
          <p:nvPr userDrawn="1"/>
        </p:nvGrpSpPr>
        <p:grpSpPr>
          <a:xfrm>
            <a:off x="0" y="0"/>
            <a:ext cx="12192001" cy="6860413"/>
            <a:chOff x="0" y="0"/>
            <a:chExt cx="12192001" cy="68604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58952E7-5C7B-41B3-A8AC-19F00561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52909"/>
              <a:ext cx="4514966" cy="3005091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D26239-CA0B-4628-8313-454F5D27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677" y="3124940"/>
              <a:ext cx="5612324" cy="373547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E1F8AB-5630-4AED-BA24-C34D5769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9"/>
            <a:stretch/>
          </p:blipFill>
          <p:spPr>
            <a:xfrm>
              <a:off x="0" y="0"/>
              <a:ext cx="5294987" cy="385290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0ECD695-2F69-46D8-A232-972F04D8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1" t="7565"/>
            <a:stretch/>
          </p:blipFill>
          <p:spPr>
            <a:xfrm>
              <a:off x="3322773" y="3852909"/>
              <a:ext cx="4640497" cy="300750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7A163-BBDC-454A-897A-749028763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7"/>
            <a:stretch/>
          </p:blipFill>
          <p:spPr>
            <a:xfrm>
              <a:off x="7856960" y="0"/>
              <a:ext cx="4335039" cy="31249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D269D31-295B-4B5A-B3DA-C0F79B26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81"/>
            <a:stretch/>
          </p:blipFill>
          <p:spPr>
            <a:xfrm>
              <a:off x="5194688" y="0"/>
              <a:ext cx="2768582" cy="3852909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8E176CE-A9C4-4C1B-A57E-1721EB8FC6CC}"/>
                </a:ext>
              </a:extLst>
            </p:cNvPr>
            <p:cNvCxnSpPr/>
            <p:nvPr/>
          </p:nvCxnSpPr>
          <p:spPr>
            <a:xfrm>
              <a:off x="5194688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E55113D-0140-4BE7-876A-EB1694FE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70" y="0"/>
              <a:ext cx="0" cy="6858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943FE5-2EE4-49F6-93D8-4C578ED60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97" y="3852909"/>
              <a:ext cx="0" cy="30075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08E9123-F741-473D-A913-984A8D09D698}"/>
                </a:ext>
              </a:extLst>
            </p:cNvPr>
            <p:cNvCxnSpPr/>
            <p:nvPr/>
          </p:nvCxnSpPr>
          <p:spPr>
            <a:xfrm>
              <a:off x="7963270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F9C3E9C-455C-42A0-AB0D-C3C626E77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3850496"/>
              <a:ext cx="7979545" cy="241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3219D18-1291-420A-9E0B-EFE2FB53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270" y="3122528"/>
              <a:ext cx="4228730" cy="24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ente Semitransparente">
            <a:extLst>
              <a:ext uri="{FF2B5EF4-FFF2-40B4-BE49-F238E27FC236}">
                <a16:creationId xmlns:a16="http://schemas.microsoft.com/office/drawing/2014/main" id="{EA0EE78E-0BBB-4B86-A841-719526EE4B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2F7F1B7C-92B1-6D4D-9C5A-2C6E159D0F4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9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FEB09F6-0F6A-834C-9BD3-3717F6522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2" name="Linha Separadora">
            <a:extLst>
              <a:ext uri="{FF2B5EF4-FFF2-40B4-BE49-F238E27FC236}">
                <a16:creationId xmlns:a16="http://schemas.microsoft.com/office/drawing/2014/main" id="{B6C72A0D-DE37-8943-82EA-2B9CE0F6C895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EE4A3BCC-9A0A-C14B-92EC-136253EB90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0FAC67-F2F0-AA49-8C40-61406F693E52}"/>
              </a:ext>
            </a:extLst>
          </p:cNvPr>
          <p:cNvSpPr txBox="1"/>
          <p:nvPr userDrawn="1"/>
        </p:nvSpPr>
        <p:spPr>
          <a:xfrm>
            <a:off x="6564430" y="3392215"/>
            <a:ext cx="4770783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Montserrat" pitchFamily="2" charset="-128"/>
                <a:ea typeface="Montserrat" pitchFamily="2" charset="-128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Montserrat" pitchFamily="2" charset="-128"/>
                <a:ea typeface="Montserrat" pitchFamily="2" charset="-128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</a:rPr>
              <a:t>0800 55 1000 </a:t>
            </a:r>
            <a:r>
              <a:rPr lang="pt-BR" sz="1400" dirty="0">
                <a:solidFill>
                  <a:srgbClr val="FF0000"/>
                </a:solidFill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Montserrat" pitchFamily="2" charset="-128"/>
              <a:ea typeface="Montserrat" pitchFamily="2" charset="-128"/>
            </a:endParaRPr>
          </a:p>
          <a:p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F22EA-3422-3E48-A6F8-7A4D5B879B25}"/>
              </a:ext>
            </a:extLst>
          </p:cNvPr>
          <p:cNvSpPr txBox="1"/>
          <p:nvPr userDrawn="1"/>
        </p:nvSpPr>
        <p:spPr>
          <a:xfrm>
            <a:off x="6564430" y="2760149"/>
            <a:ext cx="3722570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Montserrat SemiBold" pitchFamily="2" charset="-128"/>
                <a:ea typeface="Montserrat SemiBold" pitchFamily="2" charset="-128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Montserrat SemiBold" pitchFamily="2" charset="-128"/>
              <a:ea typeface="Montserrat SemiBold" pitchFamily="2" charset="-128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0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2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to FIESP">
            <a:extLst>
              <a:ext uri="{FF2B5EF4-FFF2-40B4-BE49-F238E27FC236}">
                <a16:creationId xmlns:a16="http://schemas.microsoft.com/office/drawing/2014/main" id="{3BD5E538-24A5-4F99-90E2-478F61E9A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58" r="16158" b="13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ente Semitransparente">
            <a:extLst>
              <a:ext uri="{FF2B5EF4-FFF2-40B4-BE49-F238E27FC236}">
                <a16:creationId xmlns:a16="http://schemas.microsoft.com/office/drawing/2014/main" id="{7C6535A8-B21B-4B52-9754-BA3A53B3B6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6CA50963-068D-4C79-B23B-14C7726BFB77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FD2C1DF1-FA54-40A8-A929-903465DED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3B9EAE46-BEF3-4FDA-A4E6-AD594D31C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FA3F2194-F178-480B-9EAD-DF6C1328F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C487CE1-FC7E-40F8-BC0F-8FB864EC57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6126D6-1313-4AD6-9550-EB12B2403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2D1C42BD-0EA7-4548-8F13-2AF9149877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3AAA8-4F3C-7E48-8930-000AE64E0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8FF1FCF6-1558-594E-99F2-03DB42ABDF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4A9154C0-123D-4FCF-9D49-D0495EEE30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A37178AA-5762-43C1-A0EF-0388273744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9479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50BD56-8421-F146-9431-45C02E8D5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4626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10EA7EC5-5E23-864D-AC04-BB19604F5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6AFA59D5-F643-41E9-B31B-D9717363B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8" name="Espaço Reservado- Título">
            <a:extLst>
              <a:ext uri="{FF2B5EF4-FFF2-40B4-BE49-F238E27FC236}">
                <a16:creationId xmlns:a16="http://schemas.microsoft.com/office/drawing/2014/main" id="{1CBB8B2B-F95E-40F2-8286-50D01CCEF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26979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02FE94-D659-E04B-A680-FB7CD9546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B28910FF-2F5B-4946-BDB0-56BEF8552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B88282CB-A3E4-4979-9EC3-D2BF56A3B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A25C3574-FB86-4381-840A-AE4C27E2EC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700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73126-F5DF-7A47-951D-F4B3CF6C1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5D5B3F56-6BA0-A940-B7CD-6EE309FF7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86B92FAE-601A-4DB2-96AF-CEB98A7F8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989961C8-AA68-4137-B177-2118400E1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007879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F33B3A3-51C4-CB43-A8A6-A818D4F135A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E1A6185C-7130-0442-9CA0-E0D14547D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5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0AFA084-21E9-C144-9BA4-D630986B3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C264F2-D835-5541-B98C-5225326FB60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404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0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29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B9A8F7-D97E-5D41-91C4-CAC818D06F4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8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215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5884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40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22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_Fundo_Vermelho">
            <a:extLst>
              <a:ext uri="{FF2B5EF4-FFF2-40B4-BE49-F238E27FC236}">
                <a16:creationId xmlns:a16="http://schemas.microsoft.com/office/drawing/2014/main" id="{29A4330C-C807-4AF6-AFBA-CF5F9817D954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86" r:id="rId9"/>
    <p:sldLayoutId id="2147483687" r:id="rId10"/>
    <p:sldLayoutId id="2147483688" r:id="rId11"/>
    <p:sldLayoutId id="2147483679" r:id="rId12"/>
    <p:sldLayoutId id="2147483772" r:id="rId13"/>
    <p:sldLayoutId id="21474837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_Fundo_Vermelho">
            <a:extLst>
              <a:ext uri="{FF2B5EF4-FFF2-40B4-BE49-F238E27FC236}">
                <a16:creationId xmlns:a16="http://schemas.microsoft.com/office/drawing/2014/main" id="{4C05181F-12E7-481B-9753-29A4AC6E90BD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-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5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137573" y="240100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2021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70" r:id="rId13"/>
    <p:sldLayoutId id="21474837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0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0" r:id="rId3"/>
    <p:sldLayoutId id="21474837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2" r:id="rId2"/>
    <p:sldLayoutId id="2147483753" r:id="rId3"/>
    <p:sldLayoutId id="2147483754" r:id="rId4"/>
    <p:sldLayoutId id="2147483763" r:id="rId5"/>
    <p:sldLayoutId id="2147483764" r:id="rId6"/>
    <p:sldLayoutId id="2147483755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2012/WD-html-markup-20121025/elements-by-function.html#text-level-semantics-elements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default.asp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hyperlink" Target="https://www.w3.org/TR/2012/WD-html-markup-20121025/elements.html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0DC1942-974F-4188-8BC4-351226E5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1112"/>
            <a:ext cx="9144000" cy="1647888"/>
          </a:xfrm>
        </p:spPr>
        <p:txBody>
          <a:bodyPr>
            <a:normAutofit/>
          </a:bodyPr>
          <a:lstStyle/>
          <a:p>
            <a:r>
              <a:rPr lang="pt-BR" sz="4400" dirty="0"/>
              <a:t>Curso Técnico de Desenvolvimento de Sistemas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7E7FF44A-EB5F-4755-8623-D9560B9F6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71966"/>
          </a:xfrm>
        </p:spPr>
        <p:txBody>
          <a:bodyPr>
            <a:normAutofit/>
          </a:bodyPr>
          <a:lstStyle/>
          <a:p>
            <a:r>
              <a:rPr lang="pt-BR" sz="2000" dirty="0"/>
              <a:t>UC: Linguagem de Marcação (LIMA) – Primeiro Termo</a:t>
            </a:r>
          </a:p>
          <a:p>
            <a:r>
              <a:rPr lang="pt-BR" sz="2000" dirty="0"/>
              <a:t>Aula 3 – HTML</a:t>
            </a:r>
          </a:p>
          <a:p>
            <a:endParaRPr lang="pt-BR" sz="2000" dirty="0"/>
          </a:p>
          <a:p>
            <a:r>
              <a:rPr lang="pt-BR" sz="2000" dirty="0"/>
              <a:t>Prof. Douglas Gaspar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que possamos personalizar uma </a:t>
            </a:r>
            <a:r>
              <a:rPr lang="pt-BR" sz="2800" dirty="0" err="1"/>
              <a:t>Tag</a:t>
            </a:r>
            <a:r>
              <a:rPr lang="pt-BR" sz="2800" dirty="0"/>
              <a:t> bem como identifica-la dentro do nosso HTML é possível utilizar os seus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Um atributo de </a:t>
            </a:r>
            <a:r>
              <a:rPr lang="pt-BR" sz="2800" dirty="0" err="1"/>
              <a:t>Tag</a:t>
            </a:r>
            <a:r>
              <a:rPr lang="pt-BR" sz="2800" dirty="0"/>
              <a:t> é escrito após o seu nome e ainda entre os sinais de &lt; e &gt;, por exemplo: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algn="ctr"/>
            <a:r>
              <a:rPr lang="pt-BR" sz="2800" dirty="0"/>
              <a:t>&lt;p </a:t>
            </a:r>
            <a:r>
              <a:rPr lang="pt-BR" sz="2800" b="1" dirty="0">
                <a:solidFill>
                  <a:srgbClr val="FF0000"/>
                </a:solidFill>
              </a:rPr>
              <a:t>id</a:t>
            </a:r>
            <a:r>
              <a:rPr lang="pt-BR" sz="2800" dirty="0"/>
              <a:t>=“</a:t>
            </a:r>
            <a:r>
              <a:rPr lang="pt-BR" sz="2800" b="1" dirty="0">
                <a:solidFill>
                  <a:schemeClr val="accent6"/>
                </a:solidFill>
              </a:rPr>
              <a:t>paragrafo1</a:t>
            </a:r>
            <a:r>
              <a:rPr lang="pt-BR" sz="2800" dirty="0"/>
              <a:t>”&gt;Texto do parágrafo 1&lt;/p&gt;</a:t>
            </a: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Atributos de uma </a:t>
            </a:r>
            <a:r>
              <a:rPr lang="pt-BR" dirty="0" err="1"/>
              <a:t>Tag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DBBCB883-0CCE-4107-B433-E0BC3B583CE2}"/>
              </a:ext>
            </a:extLst>
          </p:cNvPr>
          <p:cNvSpPr/>
          <p:nvPr/>
        </p:nvSpPr>
        <p:spPr>
          <a:xfrm flipH="1">
            <a:off x="2975020" y="4134117"/>
            <a:ext cx="1828800" cy="1300767"/>
          </a:xfrm>
          <a:prstGeom prst="bentUpArrow">
            <a:avLst>
              <a:gd name="adj1" fmla="val 8220"/>
              <a:gd name="adj2" fmla="val 13437"/>
              <a:gd name="adj3" fmla="val 171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BD0A67-492A-4EA8-844F-59271CD426F5}"/>
              </a:ext>
            </a:extLst>
          </p:cNvPr>
          <p:cNvSpPr txBox="1"/>
          <p:nvPr/>
        </p:nvSpPr>
        <p:spPr>
          <a:xfrm>
            <a:off x="4803820" y="5184389"/>
            <a:ext cx="31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Atributo “id” da </a:t>
            </a:r>
            <a:r>
              <a:rPr lang="pt-BR" dirty="0" err="1"/>
              <a:t>Tag</a:t>
            </a:r>
            <a:r>
              <a:rPr lang="pt-BR" dirty="0"/>
              <a:t> &lt;p&gt;</a:t>
            </a:r>
          </a:p>
        </p:txBody>
      </p:sp>
      <p:sp>
        <p:nvSpPr>
          <p:cNvPr id="6" name="Seta: Dobrada para Cima 5">
            <a:extLst>
              <a:ext uri="{FF2B5EF4-FFF2-40B4-BE49-F238E27FC236}">
                <a16:creationId xmlns:a16="http://schemas.microsoft.com/office/drawing/2014/main" id="{50187CC0-67A4-41EF-86BB-16F328A02AC4}"/>
              </a:ext>
            </a:extLst>
          </p:cNvPr>
          <p:cNvSpPr/>
          <p:nvPr/>
        </p:nvSpPr>
        <p:spPr>
          <a:xfrm flipH="1">
            <a:off x="4267199" y="4134118"/>
            <a:ext cx="1206321" cy="931434"/>
          </a:xfrm>
          <a:prstGeom prst="bentUpArrow">
            <a:avLst>
              <a:gd name="adj1" fmla="val 12180"/>
              <a:gd name="adj2" fmla="val 15417"/>
              <a:gd name="adj3" fmla="val 1719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A90AFB-6ABF-44AA-B804-DC2D2457A7CB}"/>
              </a:ext>
            </a:extLst>
          </p:cNvPr>
          <p:cNvSpPr txBox="1"/>
          <p:nvPr/>
        </p:nvSpPr>
        <p:spPr>
          <a:xfrm>
            <a:off x="5473520" y="4797352"/>
            <a:ext cx="427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Valor do atributo “id” da </a:t>
            </a:r>
            <a:r>
              <a:rPr lang="pt-BR" dirty="0" err="1"/>
              <a:t>Tag</a:t>
            </a:r>
            <a:r>
              <a:rPr lang="pt-BR" dirty="0"/>
              <a:t> &lt;p&gt;</a:t>
            </a:r>
          </a:p>
        </p:txBody>
      </p:sp>
    </p:spTree>
    <p:extLst>
      <p:ext uri="{BB962C8B-B14F-4D97-AF65-F5344CB8AC3E}">
        <p14:creationId xmlns:p14="http://schemas.microsoft.com/office/powerpoint/2010/main" val="387788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Outro exemplo, para a </a:t>
            </a:r>
            <a:r>
              <a:rPr lang="pt-BR" sz="2800" dirty="0" err="1"/>
              <a:t>Tag</a:t>
            </a:r>
            <a:r>
              <a:rPr lang="pt-BR" sz="2800" dirty="0"/>
              <a:t> &lt;a&gt; (âncora) a qual é utilizada para adicionarmos links em uma página, há um atributo chamado </a:t>
            </a:r>
            <a:r>
              <a:rPr lang="pt-BR" sz="2800" dirty="0" err="1"/>
              <a:t>href</a:t>
            </a:r>
            <a:r>
              <a:rPr lang="pt-BR" sz="2800" dirty="0"/>
              <a:t> que é utilizado para indicar o caminho da referência. Sua escrita é: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algn="ctr"/>
            <a:r>
              <a:rPr lang="pt-BR" sz="2800" dirty="0"/>
              <a:t>&lt;a </a:t>
            </a:r>
            <a:r>
              <a:rPr lang="pt-BR" sz="2800" b="1" dirty="0" err="1">
                <a:solidFill>
                  <a:srgbClr val="FF0000"/>
                </a:solidFill>
              </a:rPr>
              <a:t>href</a:t>
            </a:r>
            <a:r>
              <a:rPr lang="pt-BR" sz="2800" dirty="0"/>
              <a:t>=“</a:t>
            </a:r>
            <a:r>
              <a:rPr lang="pt-BR" sz="2800" b="1" dirty="0">
                <a:solidFill>
                  <a:schemeClr val="accent6"/>
                </a:solidFill>
              </a:rPr>
              <a:t>pagina2.html</a:t>
            </a:r>
            <a:r>
              <a:rPr lang="pt-BR" sz="2800" dirty="0"/>
              <a:t>”&gt;Abrir a página 2&lt;/p&gt;</a:t>
            </a: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Atributos de uma </a:t>
            </a:r>
            <a:r>
              <a:rPr lang="pt-BR" dirty="0" err="1"/>
              <a:t>Tag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DBBCB883-0CCE-4107-B433-E0BC3B583CE2}"/>
              </a:ext>
            </a:extLst>
          </p:cNvPr>
          <p:cNvSpPr/>
          <p:nvPr/>
        </p:nvSpPr>
        <p:spPr>
          <a:xfrm flipH="1">
            <a:off x="3041560" y="3758217"/>
            <a:ext cx="1828800" cy="1469435"/>
          </a:xfrm>
          <a:prstGeom prst="bentUpArrow">
            <a:avLst>
              <a:gd name="adj1" fmla="val 8220"/>
              <a:gd name="adj2" fmla="val 13437"/>
              <a:gd name="adj3" fmla="val 171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BD0A67-492A-4EA8-844F-59271CD426F5}"/>
              </a:ext>
            </a:extLst>
          </p:cNvPr>
          <p:cNvSpPr txBox="1"/>
          <p:nvPr/>
        </p:nvSpPr>
        <p:spPr>
          <a:xfrm>
            <a:off x="4870360" y="4971908"/>
            <a:ext cx="579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Atributo </a:t>
            </a:r>
            <a:r>
              <a:rPr lang="pt-BR" dirty="0" err="1"/>
              <a:t>href</a:t>
            </a:r>
            <a:r>
              <a:rPr lang="pt-BR" dirty="0"/>
              <a:t> para referência de um hyperlink</a:t>
            </a:r>
          </a:p>
        </p:txBody>
      </p:sp>
      <p:sp>
        <p:nvSpPr>
          <p:cNvPr id="6" name="Seta: Dobrada para Cima 5">
            <a:extLst>
              <a:ext uri="{FF2B5EF4-FFF2-40B4-BE49-F238E27FC236}">
                <a16:creationId xmlns:a16="http://schemas.microsoft.com/office/drawing/2014/main" id="{50187CC0-67A4-41EF-86BB-16F328A02AC4}"/>
              </a:ext>
            </a:extLst>
          </p:cNvPr>
          <p:cNvSpPr/>
          <p:nvPr/>
        </p:nvSpPr>
        <p:spPr>
          <a:xfrm flipH="1">
            <a:off x="4803820" y="3669216"/>
            <a:ext cx="1206321" cy="931434"/>
          </a:xfrm>
          <a:prstGeom prst="bentUpArrow">
            <a:avLst>
              <a:gd name="adj1" fmla="val 12180"/>
              <a:gd name="adj2" fmla="val 15417"/>
              <a:gd name="adj3" fmla="val 1719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A90AFB-6ABF-44AA-B804-DC2D2457A7CB}"/>
              </a:ext>
            </a:extLst>
          </p:cNvPr>
          <p:cNvSpPr txBox="1"/>
          <p:nvPr/>
        </p:nvSpPr>
        <p:spPr>
          <a:xfrm>
            <a:off x="6113431" y="4351589"/>
            <a:ext cx="427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Arquivo que será aberto</a:t>
            </a:r>
          </a:p>
        </p:txBody>
      </p:sp>
    </p:spTree>
    <p:extLst>
      <p:ext uri="{BB962C8B-B14F-4D97-AF65-F5344CB8AC3E}">
        <p14:creationId xmlns:p14="http://schemas.microsoft.com/office/powerpoint/2010/main" val="1469498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Comentário em qualquer linguagem é utilizado para escrita de textos que não serão interpretados como comandos da linguagem. Sua finalidade tem como objetivo a explicação de um trecho de código, documentação ou como um lembrete.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Em HTML um comentário é iniciado por &lt;!-- e finalizado por --&gt;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Comentários em HTML</a:t>
            </a:r>
          </a:p>
        </p:txBody>
      </p:sp>
    </p:spTree>
    <p:extLst>
      <p:ext uri="{BB962C8B-B14F-4D97-AF65-F5344CB8AC3E}">
        <p14:creationId xmlns:p14="http://schemas.microsoft.com/office/powerpoint/2010/main" val="3314680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Cabeçalhos: são utilizados para identificar as partes principais de um texto. Podemos criar até 6 níveis de cabeçalho.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</a:t>
            </a:r>
            <a:r>
              <a:rPr lang="pt-BR" sz="2800" dirty="0" err="1"/>
              <a:t>Tag</a:t>
            </a:r>
            <a:r>
              <a:rPr lang="pt-BR" sz="2800" dirty="0"/>
              <a:t> utilizada para esta finalidade é o &lt;h1&gt; até o &lt;h6&gt;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Elementos para marcação de texto</a:t>
            </a:r>
          </a:p>
        </p:txBody>
      </p:sp>
    </p:spTree>
    <p:extLst>
      <p:ext uri="{BB962C8B-B14F-4D97-AF65-F5344CB8AC3E}">
        <p14:creationId xmlns:p14="http://schemas.microsoft.com/office/powerpoint/2010/main" val="72672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Cabeçalhos: são utilizados para identificar as partes principais de um texto. Podemos criar até 6 níveis de cabeçalho sendo a </a:t>
            </a:r>
            <a:r>
              <a:rPr lang="pt-BR" sz="2800" dirty="0" err="1"/>
              <a:t>Tag</a:t>
            </a:r>
            <a:r>
              <a:rPr lang="pt-BR" sz="2800" dirty="0"/>
              <a:t> &lt;h1&gt; até o &lt;h6&gt; utilizada para representar cada nível, respectivamente.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Parágrafos: são utilizados para textos longos. Usamos a </a:t>
            </a:r>
            <a:r>
              <a:rPr lang="pt-BR" sz="2800" dirty="0" err="1"/>
              <a:t>Tag</a:t>
            </a:r>
            <a:r>
              <a:rPr lang="pt-BR" sz="2800" dirty="0"/>
              <a:t> &lt;p&gt;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Negrito: Utilizamos a </a:t>
            </a:r>
            <a:r>
              <a:rPr lang="pt-BR" sz="2800" dirty="0" err="1"/>
              <a:t>Tag</a:t>
            </a:r>
            <a:r>
              <a:rPr lang="pt-BR" sz="2800" dirty="0"/>
              <a:t> &lt;b&gt;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Itálico: Utilizamos a </a:t>
            </a:r>
            <a:r>
              <a:rPr lang="pt-BR" sz="2800" dirty="0" err="1"/>
              <a:t>Tag</a:t>
            </a:r>
            <a:r>
              <a:rPr lang="pt-BR" sz="2800" dirty="0"/>
              <a:t> &lt;i&gt;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Sublinhado: Utilizamos a </a:t>
            </a:r>
            <a:r>
              <a:rPr lang="pt-BR" sz="2800" dirty="0" err="1"/>
              <a:t>Tag</a:t>
            </a:r>
            <a:r>
              <a:rPr lang="pt-BR" sz="2800" dirty="0"/>
              <a:t> &lt;u&gt;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Elementos para marcação de texto</a:t>
            </a:r>
          </a:p>
        </p:txBody>
      </p:sp>
    </p:spTree>
    <p:extLst>
      <p:ext uri="{BB962C8B-B14F-4D97-AF65-F5344CB8AC3E}">
        <p14:creationId xmlns:p14="http://schemas.microsoft.com/office/powerpoint/2010/main" val="259843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Citações: Inseri aspas no início e final do texto. Utilizamos a </a:t>
            </a:r>
            <a:r>
              <a:rPr lang="pt-BR" sz="2800" dirty="0" err="1"/>
              <a:t>Tag</a:t>
            </a:r>
            <a:r>
              <a:rPr lang="pt-BR" sz="2800" dirty="0"/>
              <a:t> &lt;q&gt;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Bloco de citação: adiciona tabulação (margem) ao texto, utilizado para citações mais longas. A </a:t>
            </a:r>
            <a:r>
              <a:rPr lang="pt-BR" sz="2800" dirty="0" err="1"/>
              <a:t>Tag</a:t>
            </a:r>
            <a:r>
              <a:rPr lang="pt-BR" sz="2800" dirty="0"/>
              <a:t> utilizada é o &lt;</a:t>
            </a:r>
            <a:r>
              <a:rPr lang="pt-BR" sz="2800" dirty="0" err="1"/>
              <a:t>blockquote</a:t>
            </a:r>
            <a:r>
              <a:rPr lang="pt-BR" sz="2800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Abreviações: podemos adicionar o significado de siglas com a </a:t>
            </a:r>
            <a:r>
              <a:rPr lang="pt-BR" sz="2800" dirty="0" err="1"/>
              <a:t>Tag</a:t>
            </a:r>
            <a:r>
              <a:rPr lang="pt-BR" sz="2800" dirty="0"/>
              <a:t> &lt;</a:t>
            </a:r>
            <a:r>
              <a:rPr lang="pt-BR" sz="2800" dirty="0" err="1"/>
              <a:t>abbr</a:t>
            </a:r>
            <a:r>
              <a:rPr lang="pt-BR" sz="2800" dirty="0"/>
              <a:t>&gt;. Exemplo:</a:t>
            </a:r>
          </a:p>
          <a:p>
            <a:endParaRPr lang="pt-BR" sz="2800" dirty="0"/>
          </a:p>
          <a:p>
            <a:pPr algn="ctr"/>
            <a:r>
              <a:rPr lang="pt-BR" sz="2800" dirty="0"/>
              <a:t>&lt;</a:t>
            </a:r>
            <a:r>
              <a:rPr lang="pt-BR" sz="2800" dirty="0" err="1"/>
              <a:t>abbr</a:t>
            </a:r>
            <a:r>
              <a:rPr lang="pt-BR" sz="2800" dirty="0"/>
              <a:t> </a:t>
            </a:r>
            <a:r>
              <a:rPr lang="pt-BR" sz="2800" dirty="0" err="1"/>
              <a:t>title</a:t>
            </a:r>
            <a:r>
              <a:rPr lang="pt-BR" sz="2800" dirty="0"/>
              <a:t>="Organização das Nações Unidas"&gt; ONU&lt;/</a:t>
            </a:r>
            <a:r>
              <a:rPr lang="pt-BR" sz="2800" dirty="0" err="1"/>
              <a:t>abbr</a:t>
            </a:r>
            <a:r>
              <a:rPr lang="pt-BR" sz="2800" dirty="0"/>
              <a:t>&gt;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Elementos para marcação de texto</a:t>
            </a:r>
          </a:p>
        </p:txBody>
      </p:sp>
    </p:spTree>
    <p:extLst>
      <p:ext uri="{BB962C8B-B14F-4D97-AF65-F5344CB8AC3E}">
        <p14:creationId xmlns:p14="http://schemas.microsoft.com/office/powerpoint/2010/main" val="359247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Subscrito: Escreve o texto com formatação abaixo da linha habitual, por exemplo: H</a:t>
            </a:r>
            <a:r>
              <a:rPr lang="pt-BR" sz="2800" baseline="-25000" dirty="0">
                <a:solidFill>
                  <a:srgbClr val="FF0000"/>
                </a:solidFill>
              </a:rPr>
              <a:t>2</a:t>
            </a:r>
            <a:r>
              <a:rPr lang="pt-BR" sz="2800" dirty="0"/>
              <a:t>O. Utilizamos a </a:t>
            </a:r>
            <a:r>
              <a:rPr lang="pt-BR" sz="2800" dirty="0" err="1"/>
              <a:t>Tag</a:t>
            </a:r>
            <a:r>
              <a:rPr lang="pt-BR" sz="2800" dirty="0"/>
              <a:t> &lt;sub&gt;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Sobrescrito. Escreve o texto com formatação acima da linha habitual, por exemplo: 2³. Utilizamos a </a:t>
            </a:r>
            <a:r>
              <a:rPr lang="pt-BR" sz="2800" dirty="0" err="1"/>
              <a:t>Tag</a:t>
            </a:r>
            <a:r>
              <a:rPr lang="pt-BR" sz="2800" dirty="0"/>
              <a:t> &lt;</a:t>
            </a:r>
            <a:r>
              <a:rPr lang="pt-BR" sz="2800" dirty="0" err="1"/>
              <a:t>sup</a:t>
            </a:r>
            <a:r>
              <a:rPr lang="pt-BR" sz="2800" dirty="0"/>
              <a:t>&gt;</a:t>
            </a:r>
            <a:r>
              <a:rPr lang="pt-BR" sz="2800" dirty="0" err="1"/>
              <a:t>br</a:t>
            </a:r>
            <a:r>
              <a:rPr lang="pt-BR" sz="2800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lista completa para elementos de texto do HTML 5 pode ser encontrada em: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hlinkClick r:id="rId2"/>
              </a:rPr>
              <a:t>https://www.w3.org/TR/2012/WD-html-markup-20121025/elements-by-function.html#text-level-semantics-elements</a:t>
            </a: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Elementos para marcação de texto</a:t>
            </a:r>
          </a:p>
        </p:txBody>
      </p:sp>
    </p:spTree>
    <p:extLst>
      <p:ext uri="{BB962C8B-B14F-4D97-AF65-F5344CB8AC3E}">
        <p14:creationId xmlns:p14="http://schemas.microsoft.com/office/powerpoint/2010/main" val="380038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Junto com o HTML podemos utilizar o CSS (</a:t>
            </a:r>
            <a:r>
              <a:rPr lang="pt-BR" sz="2800" dirty="0" err="1"/>
              <a:t>Cascading</a:t>
            </a:r>
            <a:r>
              <a:rPr lang="pt-BR" sz="2800" dirty="0"/>
              <a:t> </a:t>
            </a:r>
            <a:r>
              <a:rPr lang="pt-BR" sz="2800" dirty="0" err="1"/>
              <a:t>Style</a:t>
            </a:r>
            <a:r>
              <a:rPr lang="pt-BR" sz="2800" dirty="0"/>
              <a:t> </a:t>
            </a:r>
            <a:r>
              <a:rPr lang="pt-BR" sz="2800" dirty="0" err="1"/>
              <a:t>Sheet</a:t>
            </a:r>
            <a:r>
              <a:rPr lang="pt-BR" sz="2800" dirty="0"/>
              <a:t>) ou, como terminologia mais utilizada: folha de estilos.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arquivo CSS possui uma sintaxe própria e diferente do HTML. Sua finalidade é formatar as </a:t>
            </a:r>
            <a:r>
              <a:rPr lang="pt-BR" sz="2800" dirty="0" err="1"/>
              <a:t>Tags</a:t>
            </a:r>
            <a:r>
              <a:rPr lang="pt-BR" sz="2800" dirty="0"/>
              <a:t> HTML para mudança de estilo, ou seja, cor, fonte, tamanho, alinhamento, margens, entre outras.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Sua sintaxe é:</a:t>
            </a:r>
          </a:p>
          <a:p>
            <a:pPr algn="ctr"/>
            <a:r>
              <a:rPr lang="pt-BR" sz="2800" dirty="0"/>
              <a:t>“propriedade: valor;”</a:t>
            </a:r>
          </a:p>
          <a:p>
            <a:pPr algn="ctr"/>
            <a:r>
              <a:rPr lang="pt-BR" sz="2800" dirty="0"/>
              <a:t>Exemplo: “</a:t>
            </a:r>
            <a:r>
              <a:rPr lang="pt-BR" sz="2800" dirty="0" err="1"/>
              <a:t>font-size</a:t>
            </a:r>
            <a:r>
              <a:rPr lang="pt-BR" sz="2800" dirty="0"/>
              <a:t>: 22px”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Atribuição de estilo - CSS</a:t>
            </a:r>
          </a:p>
        </p:txBody>
      </p:sp>
    </p:spTree>
    <p:extLst>
      <p:ext uri="{BB962C8B-B14F-4D97-AF65-F5344CB8AC3E}">
        <p14:creationId xmlns:p14="http://schemas.microsoft.com/office/powerpoint/2010/main" val="1260905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realizar a alteração de um estilo podemos utilizar o atributo “</a:t>
            </a:r>
            <a:r>
              <a:rPr lang="pt-BR" sz="2800" dirty="0" err="1"/>
              <a:t>style</a:t>
            </a:r>
            <a:r>
              <a:rPr lang="pt-BR" sz="2800" dirty="0"/>
              <a:t>” dentro de uma </a:t>
            </a:r>
            <a:r>
              <a:rPr lang="pt-BR" sz="2800" dirty="0" err="1"/>
              <a:t>Tag</a:t>
            </a:r>
            <a:r>
              <a:rPr lang="pt-BR" sz="2800" dirty="0"/>
              <a:t>, por exemplo:</a:t>
            </a:r>
          </a:p>
          <a:p>
            <a:endParaRPr lang="pt-BR" sz="2800" dirty="0"/>
          </a:p>
          <a:p>
            <a:pPr algn="ctr"/>
            <a:r>
              <a:rPr lang="pt-BR" sz="2800" dirty="0"/>
              <a:t>&lt;p </a:t>
            </a:r>
            <a:r>
              <a:rPr lang="pt-BR" sz="2800" dirty="0" err="1">
                <a:solidFill>
                  <a:srgbClr val="FF0000"/>
                </a:solidFill>
              </a:rPr>
              <a:t>style</a:t>
            </a:r>
            <a:r>
              <a:rPr lang="pt-BR" sz="2800" dirty="0"/>
              <a:t>=“</a:t>
            </a:r>
            <a:r>
              <a:rPr lang="pt-BR" sz="2800" dirty="0">
                <a:solidFill>
                  <a:schemeClr val="accent6"/>
                </a:solidFill>
              </a:rPr>
              <a:t>color</a:t>
            </a:r>
            <a:r>
              <a:rPr lang="pt-BR" sz="2800" dirty="0"/>
              <a:t>: </a:t>
            </a:r>
            <a:r>
              <a:rPr lang="pt-BR" sz="2800" dirty="0" err="1">
                <a:solidFill>
                  <a:schemeClr val="accent1"/>
                </a:solidFill>
              </a:rPr>
              <a:t>red</a:t>
            </a:r>
            <a:r>
              <a:rPr lang="pt-BR" sz="2800" dirty="0"/>
              <a:t>”&gt;texto do parágrafo&lt;/p&gt;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Atribuição de estilo - CSS</a:t>
            </a:r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BB3A994C-4262-4157-A12B-E1C257621D67}"/>
              </a:ext>
            </a:extLst>
          </p:cNvPr>
          <p:cNvSpPr/>
          <p:nvPr/>
        </p:nvSpPr>
        <p:spPr>
          <a:xfrm flipH="1">
            <a:off x="3168203" y="2954934"/>
            <a:ext cx="1828800" cy="1300767"/>
          </a:xfrm>
          <a:prstGeom prst="bentUpArrow">
            <a:avLst>
              <a:gd name="adj1" fmla="val 8220"/>
              <a:gd name="adj2" fmla="val 13437"/>
              <a:gd name="adj3" fmla="val 171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3B7DA3-7AF8-44D6-A810-5355A2740438}"/>
              </a:ext>
            </a:extLst>
          </p:cNvPr>
          <p:cNvSpPr txBox="1"/>
          <p:nvPr/>
        </p:nvSpPr>
        <p:spPr>
          <a:xfrm>
            <a:off x="5016317" y="4015281"/>
            <a:ext cx="363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Atributo “</a:t>
            </a:r>
            <a:r>
              <a:rPr lang="pt-BR" dirty="0" err="1"/>
              <a:t>style</a:t>
            </a:r>
            <a:r>
              <a:rPr lang="pt-BR" dirty="0"/>
              <a:t>” da </a:t>
            </a:r>
            <a:r>
              <a:rPr lang="pt-BR" dirty="0" err="1"/>
              <a:t>Tag</a:t>
            </a:r>
            <a:r>
              <a:rPr lang="pt-BR" dirty="0"/>
              <a:t> &lt;p&gt;</a:t>
            </a:r>
          </a:p>
        </p:txBody>
      </p:sp>
      <p:sp>
        <p:nvSpPr>
          <p:cNvPr id="6" name="Seta: Dobrada para Cima 5">
            <a:extLst>
              <a:ext uri="{FF2B5EF4-FFF2-40B4-BE49-F238E27FC236}">
                <a16:creationId xmlns:a16="http://schemas.microsoft.com/office/drawing/2014/main" id="{F3568A15-BD7F-440A-BF00-E265420F088B}"/>
              </a:ext>
            </a:extLst>
          </p:cNvPr>
          <p:cNvSpPr/>
          <p:nvPr/>
        </p:nvSpPr>
        <p:spPr>
          <a:xfrm flipH="1">
            <a:off x="4393841" y="2877478"/>
            <a:ext cx="1206321" cy="961240"/>
          </a:xfrm>
          <a:prstGeom prst="bentUpArrow">
            <a:avLst>
              <a:gd name="adj1" fmla="val 12180"/>
              <a:gd name="adj2" fmla="val 15417"/>
              <a:gd name="adj3" fmla="val 1719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0EAC58-4C93-4F05-8F00-254F9868609C}"/>
              </a:ext>
            </a:extLst>
          </p:cNvPr>
          <p:cNvSpPr txBox="1"/>
          <p:nvPr/>
        </p:nvSpPr>
        <p:spPr>
          <a:xfrm>
            <a:off x="5600162" y="3605317"/>
            <a:ext cx="427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Propriedade “color” do CSS</a:t>
            </a:r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195FA6A8-7464-4870-B0B7-60AAE5C77C35}"/>
              </a:ext>
            </a:extLst>
          </p:cNvPr>
          <p:cNvSpPr/>
          <p:nvPr/>
        </p:nvSpPr>
        <p:spPr>
          <a:xfrm flipH="1">
            <a:off x="5272010" y="2872195"/>
            <a:ext cx="1206321" cy="556559"/>
          </a:xfrm>
          <a:prstGeom prst="bentUpArrow">
            <a:avLst>
              <a:gd name="adj1" fmla="val 19122"/>
              <a:gd name="adj2" fmla="val 24673"/>
              <a:gd name="adj3" fmla="val 171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15AF68-DBA9-41CE-A0BD-0D8AEF609276}"/>
              </a:ext>
            </a:extLst>
          </p:cNvPr>
          <p:cNvSpPr txBox="1"/>
          <p:nvPr/>
        </p:nvSpPr>
        <p:spPr>
          <a:xfrm>
            <a:off x="6518854" y="3195353"/>
            <a:ext cx="427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Valor da propriedade “color”</a:t>
            </a:r>
          </a:p>
        </p:txBody>
      </p:sp>
    </p:spTree>
    <p:extLst>
      <p:ext uri="{BB962C8B-B14F-4D97-AF65-F5344CB8AC3E}">
        <p14:creationId xmlns:p14="http://schemas.microsoft.com/office/powerpoint/2010/main" val="297255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Podemos adicionar mais de uma propriedade, isto é, mais de uma formatação em um mesmo atributo </a:t>
            </a:r>
            <a:r>
              <a:rPr lang="pt-BR" sz="2800" dirty="0" err="1"/>
              <a:t>style</a:t>
            </a:r>
            <a:r>
              <a:rPr lang="pt-BR" sz="2800" dirty="0"/>
              <a:t>. Para isso devemos separar as propriedades do CSS usando ponto-e-vírgula. Por exemplo:</a:t>
            </a:r>
          </a:p>
          <a:p>
            <a:endParaRPr lang="pt-BR" sz="2800" dirty="0"/>
          </a:p>
          <a:p>
            <a:pPr algn="ctr"/>
            <a:r>
              <a:rPr lang="pt-BR" sz="2400" dirty="0"/>
              <a:t>&lt;p </a:t>
            </a:r>
            <a:r>
              <a:rPr lang="pt-BR" sz="2400" dirty="0" err="1"/>
              <a:t>style</a:t>
            </a:r>
            <a:r>
              <a:rPr lang="pt-BR" sz="2400" dirty="0"/>
              <a:t>="</a:t>
            </a:r>
            <a:r>
              <a:rPr lang="pt-BR" sz="2400" dirty="0">
                <a:solidFill>
                  <a:schemeClr val="accent1"/>
                </a:solidFill>
              </a:rPr>
              <a:t>color: </a:t>
            </a:r>
            <a:r>
              <a:rPr lang="pt-BR" sz="2400" dirty="0" err="1">
                <a:solidFill>
                  <a:schemeClr val="accent1"/>
                </a:solidFill>
              </a:rPr>
              <a:t>red</a:t>
            </a:r>
            <a:r>
              <a:rPr lang="pt-BR" sz="2400" dirty="0">
                <a:solidFill>
                  <a:srgbClr val="FF0000"/>
                </a:solidFill>
                <a:latin typeface="+mj-lt"/>
              </a:rPr>
              <a:t>;</a:t>
            </a:r>
            <a:r>
              <a:rPr lang="pt-BR" sz="2400" dirty="0"/>
              <a:t> </a:t>
            </a:r>
            <a:r>
              <a:rPr lang="pt-BR" sz="2400" dirty="0" err="1">
                <a:solidFill>
                  <a:schemeClr val="accent6"/>
                </a:solidFill>
              </a:rPr>
              <a:t>font-size</a:t>
            </a:r>
            <a:r>
              <a:rPr lang="pt-BR" sz="2400" dirty="0">
                <a:solidFill>
                  <a:schemeClr val="accent6"/>
                </a:solidFill>
              </a:rPr>
              <a:t>: 20px</a:t>
            </a:r>
            <a:r>
              <a:rPr lang="pt-BR" sz="2400" dirty="0"/>
              <a:t>"&gt;texto do parágrafo&lt;/p&gt;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Atribuição de estilo - CSS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C284CBEC-1360-442D-8683-E2EA1142A218}"/>
              </a:ext>
            </a:extLst>
          </p:cNvPr>
          <p:cNvSpPr/>
          <p:nvPr/>
        </p:nvSpPr>
        <p:spPr>
          <a:xfrm rot="5400000">
            <a:off x="3767070" y="3239039"/>
            <a:ext cx="373487" cy="1339402"/>
          </a:xfrm>
          <a:prstGeom prst="rightBrace">
            <a:avLst>
              <a:gd name="adj1" fmla="val 2902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0F3F0BE8-7C46-4D23-860E-9462F28FB8B8}"/>
              </a:ext>
            </a:extLst>
          </p:cNvPr>
          <p:cNvSpPr/>
          <p:nvPr/>
        </p:nvSpPr>
        <p:spPr>
          <a:xfrm rot="5400000">
            <a:off x="5649532" y="2829063"/>
            <a:ext cx="373487" cy="2159357"/>
          </a:xfrm>
          <a:prstGeom prst="rightBrace">
            <a:avLst>
              <a:gd name="adj1" fmla="val 29023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733F3E-F595-4DBE-8EEE-AA0437EEFB41}"/>
              </a:ext>
            </a:extLst>
          </p:cNvPr>
          <p:cNvSpPr txBox="1"/>
          <p:nvPr/>
        </p:nvSpPr>
        <p:spPr>
          <a:xfrm>
            <a:off x="2876282" y="4214321"/>
            <a:ext cx="188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Primeira propriedade de formatação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DC191BD-BE1D-4822-8DE1-CAD29FEDC9E9}"/>
              </a:ext>
            </a:extLst>
          </p:cNvPr>
          <p:cNvSpPr txBox="1"/>
          <p:nvPr/>
        </p:nvSpPr>
        <p:spPr>
          <a:xfrm>
            <a:off x="5035639" y="4214321"/>
            <a:ext cx="188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Segunda propriedade de formatação</a:t>
            </a:r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2D4D7EB5-0965-42E0-96E7-39068FCBB206}"/>
              </a:ext>
            </a:extLst>
          </p:cNvPr>
          <p:cNvSpPr/>
          <p:nvPr/>
        </p:nvSpPr>
        <p:spPr>
          <a:xfrm flipH="1">
            <a:off x="4576288" y="3721996"/>
            <a:ext cx="1828800" cy="2066038"/>
          </a:xfrm>
          <a:prstGeom prst="bentUpArrow">
            <a:avLst>
              <a:gd name="adj1" fmla="val 1882"/>
              <a:gd name="adj2" fmla="val 5691"/>
              <a:gd name="adj3" fmla="val 115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CD40A59-7BE7-4183-9279-8F6E04ECFF05}"/>
              </a:ext>
            </a:extLst>
          </p:cNvPr>
          <p:cNvSpPr txBox="1"/>
          <p:nvPr/>
        </p:nvSpPr>
        <p:spPr>
          <a:xfrm>
            <a:off x="6471629" y="5547614"/>
            <a:ext cx="363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Ponto-e-vírgula para separar as propriedades</a:t>
            </a:r>
          </a:p>
        </p:txBody>
      </p:sp>
    </p:spTree>
    <p:extLst>
      <p:ext uri="{BB962C8B-B14F-4D97-AF65-F5344CB8AC3E}">
        <p14:creationId xmlns:p14="http://schemas.microsoft.com/office/powerpoint/2010/main" val="380792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1871E4D-CEC6-4012-9140-93E735271A9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Nessa aula será(</a:t>
            </a:r>
            <a:r>
              <a:rPr lang="pt-BR" dirty="0" err="1"/>
              <a:t>ão</a:t>
            </a:r>
            <a:r>
              <a:rPr lang="pt-BR" dirty="0"/>
              <a:t>) abordado(s) o(s) seguinte(s) assunto(s) - (Conhecimento(s)):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HTML (Definição, elementos da linguagem, semântica dos elementos, elementos para manipulação de textos, elementos de ancoras (links),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Relacionados a(os) seguinte(s) Fundamento(s) Técnico(s) e Científico(s):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Utilizar linguagem de marcação para desenvolvimento de páginas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Codificar leiautes de página web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Utilizar semântica de linguagem de marcação conforme normas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420B8F-E691-4E5E-BC23-E107C3F8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Contextualização com o plano de aula</a:t>
            </a:r>
          </a:p>
        </p:txBody>
      </p:sp>
    </p:spTree>
    <p:extLst>
      <p:ext uri="{BB962C8B-B14F-4D97-AF65-F5344CB8AC3E}">
        <p14:creationId xmlns:p14="http://schemas.microsoft.com/office/powerpoint/2010/main" val="290379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Uma boa e prática referência para os modificadores que o CSS fornece na estilização de </a:t>
            </a:r>
            <a:r>
              <a:rPr lang="pt-BR" sz="2800" dirty="0" err="1"/>
              <a:t>Tags</a:t>
            </a:r>
            <a:r>
              <a:rPr lang="pt-BR" sz="2800" dirty="0"/>
              <a:t> HTML pode ser encontrado 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hlinkClick r:id="rId2"/>
              </a:rPr>
              <a:t>https://www.w3schools.com/cssref/default.asp</a:t>
            </a: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Referência da linguagem CSS</a:t>
            </a:r>
          </a:p>
        </p:txBody>
      </p:sp>
    </p:spTree>
    <p:extLst>
      <p:ext uri="{BB962C8B-B14F-4D97-AF65-F5344CB8AC3E}">
        <p14:creationId xmlns:p14="http://schemas.microsoft.com/office/powerpoint/2010/main" val="2316728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Vamos criar um arquivo HTML e testar algumas </a:t>
            </a:r>
            <a:r>
              <a:rPr lang="pt-BR" sz="2800" dirty="0" err="1"/>
              <a:t>TAGs</a:t>
            </a:r>
            <a:r>
              <a:rPr lang="pt-BR" sz="2800" dirty="0"/>
              <a:t> que vimos hoje!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Hora da prática!</a:t>
            </a:r>
          </a:p>
        </p:txBody>
      </p:sp>
    </p:spTree>
    <p:extLst>
      <p:ext uri="{BB962C8B-B14F-4D97-AF65-F5344CB8AC3E}">
        <p14:creationId xmlns:p14="http://schemas.microsoft.com/office/powerpoint/2010/main" val="311338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Crie os arquivos HTML necessários para realizar a seguinte navegação: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Página inicial com o nome de 5 linguagens de programação orientada a objetos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Cada um desses 5 nomes deve ser configurado para que, ao clicar, leve a uma outra página HTML com o descritivo da linguagem em questão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Dentro da página de cada linguagem deve constar um breve </a:t>
            </a:r>
            <a:r>
              <a:rPr lang="pt-BR" sz="2800"/>
              <a:t>histórico e suas principais características.</a:t>
            </a: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Exercício para fixação</a:t>
            </a:r>
          </a:p>
        </p:txBody>
      </p:sp>
    </p:spTree>
    <p:extLst>
      <p:ext uri="{BB962C8B-B14F-4D97-AF65-F5344CB8AC3E}">
        <p14:creationId xmlns:p14="http://schemas.microsoft.com/office/powerpoint/2010/main" val="321548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HTML (</a:t>
            </a:r>
            <a:r>
              <a:rPr lang="pt-BR" sz="2800" dirty="0" err="1"/>
              <a:t>HyperText</a:t>
            </a:r>
            <a:r>
              <a:rPr lang="pt-BR" sz="2800" dirty="0"/>
              <a:t> Markup </a:t>
            </a:r>
            <a:r>
              <a:rPr lang="pt-BR" sz="2800" dirty="0" err="1"/>
              <a:t>Language</a:t>
            </a:r>
            <a:r>
              <a:rPr lang="pt-BR" sz="2800" dirty="0"/>
              <a:t>) é uma linguagem de marcação para utilizada para formatar, definir  modos de exibição e padrões de funcionamento dentro de um documento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É a linguagem padrão para formatação de documentos voltados para a internet (web) com a criação de recursos avançados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Relembrando...</a:t>
            </a:r>
          </a:p>
        </p:txBody>
      </p:sp>
    </p:spTree>
    <p:extLst>
      <p:ext uri="{BB962C8B-B14F-4D97-AF65-F5344CB8AC3E}">
        <p14:creationId xmlns:p14="http://schemas.microsoft.com/office/powerpoint/2010/main" val="41780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Uma página HTML é definida através de estruturas definidas, isto é, cada uma com a sua finalidade. Cada uma dessas estruturas é escrita utilizando o que chamamos de </a:t>
            </a:r>
            <a:r>
              <a:rPr lang="pt-BR" sz="2800" dirty="0" err="1"/>
              <a:t>Tags</a:t>
            </a: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Cada </a:t>
            </a:r>
            <a:r>
              <a:rPr lang="pt-BR" sz="2800" dirty="0" err="1"/>
              <a:t>Tag</a:t>
            </a:r>
            <a:r>
              <a:rPr lang="pt-BR" sz="2800" dirty="0"/>
              <a:t> é escrita entre os sinais de &lt; e &gt;, por exemplo, para iniciarmos um parágrafo usamos a </a:t>
            </a:r>
            <a:r>
              <a:rPr lang="pt-BR" sz="2800" dirty="0" err="1"/>
              <a:t>Tag</a:t>
            </a:r>
            <a:r>
              <a:rPr lang="pt-BR" sz="2800" dirty="0"/>
              <a:t> &lt;p&gt;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Quando chegarmos ao final do parágrafo em questão, devemos finalizar usando o &lt;/p&gt;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Escrevendo comandos em HTML</a:t>
            </a:r>
          </a:p>
        </p:txBody>
      </p:sp>
    </p:spTree>
    <p:extLst>
      <p:ext uri="{BB962C8B-B14F-4D97-AF65-F5344CB8AC3E}">
        <p14:creationId xmlns:p14="http://schemas.microsoft.com/office/powerpoint/2010/main" val="281139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&lt;!DOCTYPE </a:t>
            </a:r>
            <a:r>
              <a:rPr lang="pt-BR" sz="3200" dirty="0" err="1"/>
              <a:t>html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&lt;</a:t>
            </a:r>
            <a:r>
              <a:rPr lang="pt-BR" sz="3200" dirty="0" err="1"/>
              <a:t>html</a:t>
            </a:r>
            <a:r>
              <a:rPr lang="pt-BR" sz="3200" dirty="0"/>
              <a:t>&gt;   </a:t>
            </a:r>
          </a:p>
          <a:p>
            <a:pPr marL="0" indent="0">
              <a:buNone/>
            </a:pPr>
            <a:r>
              <a:rPr lang="pt-BR" sz="3200" dirty="0"/>
              <a:t>	&lt;</a:t>
            </a:r>
            <a:r>
              <a:rPr lang="pt-BR" sz="3200" dirty="0" err="1"/>
              <a:t>head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r>
              <a:rPr lang="pt-BR" sz="3200" dirty="0"/>
              <a:t>	&lt;/</a:t>
            </a:r>
            <a:r>
              <a:rPr lang="pt-BR" sz="3200" dirty="0" err="1"/>
              <a:t>head</a:t>
            </a:r>
            <a:r>
              <a:rPr lang="pt-BR" sz="3200" dirty="0"/>
              <a:t>&gt;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	&lt;body&gt;</a:t>
            </a:r>
          </a:p>
          <a:p>
            <a:pPr marL="0" indent="0">
              <a:buNone/>
            </a:pPr>
            <a:r>
              <a:rPr lang="pt-BR" sz="3200" dirty="0"/>
              <a:t>	&lt;/body&gt;</a:t>
            </a:r>
          </a:p>
          <a:p>
            <a:pPr marL="0" indent="0">
              <a:buNone/>
            </a:pPr>
            <a:r>
              <a:rPr lang="pt-BR" sz="3200" dirty="0"/>
              <a:t>&lt;/</a:t>
            </a:r>
            <a:r>
              <a:rPr lang="pt-BR" sz="3200" dirty="0" err="1"/>
              <a:t>html</a:t>
            </a:r>
            <a:r>
              <a:rPr lang="pt-BR" sz="3200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Estrutura padrão de um arquivo HTML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E04E3A-0CDB-4451-8F00-EFFF9715D1BE}"/>
              </a:ext>
            </a:extLst>
          </p:cNvPr>
          <p:cNvSpPr txBox="1"/>
          <p:nvPr/>
        </p:nvSpPr>
        <p:spPr>
          <a:xfrm>
            <a:off x="4069723" y="2068929"/>
            <a:ext cx="7049577" cy="14773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Dentro do &lt;</a:t>
            </a:r>
            <a:r>
              <a:rPr lang="pt-BR" dirty="0" err="1"/>
              <a:t>head</a:t>
            </a:r>
            <a:r>
              <a:rPr lang="pt-BR" dirty="0"/>
              <a:t>&gt; podemos adicionar as configurações da páginas bem como indicar recursos que são obrigatórios para que todas as funcionalidades possam executar, por exemplo, podemos adicionar estilos, scripts, bibliotecas, fontes entre outros.</a:t>
            </a:r>
          </a:p>
        </p:txBody>
      </p:sp>
      <p:sp>
        <p:nvSpPr>
          <p:cNvPr id="6" name="Chave Direita 5">
            <a:extLst>
              <a:ext uri="{FF2B5EF4-FFF2-40B4-BE49-F238E27FC236}">
                <a16:creationId xmlns:a16="http://schemas.microsoft.com/office/drawing/2014/main" id="{D1ED4BE3-234C-4DE4-8A43-5B582EB66036}"/>
              </a:ext>
            </a:extLst>
          </p:cNvPr>
          <p:cNvSpPr/>
          <p:nvPr/>
        </p:nvSpPr>
        <p:spPr>
          <a:xfrm>
            <a:off x="3400022" y="2337515"/>
            <a:ext cx="412124" cy="940157"/>
          </a:xfrm>
          <a:prstGeom prst="rightBrace">
            <a:avLst>
              <a:gd name="adj1" fmla="val 4270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E0E64AD7-8846-4045-8B26-53D4DCEA3694}"/>
              </a:ext>
            </a:extLst>
          </p:cNvPr>
          <p:cNvSpPr/>
          <p:nvPr/>
        </p:nvSpPr>
        <p:spPr>
          <a:xfrm>
            <a:off x="3425780" y="4002935"/>
            <a:ext cx="412124" cy="940157"/>
          </a:xfrm>
          <a:prstGeom prst="rightBrace">
            <a:avLst>
              <a:gd name="adj1" fmla="val 42708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9DD5B8-4B0D-454B-B192-974AD36D6C28}"/>
              </a:ext>
            </a:extLst>
          </p:cNvPr>
          <p:cNvSpPr txBox="1"/>
          <p:nvPr/>
        </p:nvSpPr>
        <p:spPr>
          <a:xfrm>
            <a:off x="4069724" y="3872850"/>
            <a:ext cx="7049577" cy="120032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Dentro do &lt;body&gt; fica o “corpo” da páginas, isto é, a parte visível do código o qual será interpretado pelo navegador e exibido para que possamos interagir com a página e todos os seus recursos.</a:t>
            </a:r>
          </a:p>
        </p:txBody>
      </p:sp>
    </p:spTree>
    <p:extLst>
      <p:ext uri="{BB962C8B-B14F-4D97-AF65-F5344CB8AC3E}">
        <p14:creationId xmlns:p14="http://schemas.microsoft.com/office/powerpoint/2010/main" val="101254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cabeçalho do documento HTML (</a:t>
            </a:r>
            <a:r>
              <a:rPr lang="pt-BR" sz="2800" dirty="0" err="1"/>
              <a:t>head</a:t>
            </a:r>
            <a:r>
              <a:rPr lang="pt-BR" sz="2800" dirty="0"/>
              <a:t>) pode conter: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&lt;meta&gt; que são </a:t>
            </a:r>
            <a:r>
              <a:rPr lang="pt-BR" sz="2800" dirty="0" err="1"/>
              <a:t>metatags</a:t>
            </a:r>
            <a:r>
              <a:rPr lang="pt-BR" sz="2800" dirty="0"/>
              <a:t>  utilizadas, por exemplo, para definição da codificação e caracteres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&lt;</a:t>
            </a:r>
            <a:r>
              <a:rPr lang="pt-BR" sz="2800" dirty="0" err="1"/>
              <a:t>title</a:t>
            </a:r>
            <a:r>
              <a:rPr lang="pt-BR" sz="2800" dirty="0"/>
              <a:t>&gt; ou título é utilizado para definir o texto que irá aparecer na barra de título ou aba no navegador.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&lt;link&gt; utilizado para fazer uma ligação com algum arquivo o qual a página irá usar em algum momento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&lt;</a:t>
            </a:r>
            <a:r>
              <a:rPr lang="pt-BR" sz="2800" dirty="0" err="1"/>
              <a:t>style</a:t>
            </a:r>
            <a:r>
              <a:rPr lang="pt-BR" sz="2800" dirty="0"/>
              <a:t>&gt; para definição de regras para estilização do documento, ou seja, uso de comandos CSS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/>
              <a:t>&lt;script&gt; utilizado para relacionar algum código que será executado junto com a página ou à partir de alguma ação executada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vai dentro do 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2351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8000" y="1085318"/>
            <a:ext cx="10800000" cy="5470028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&lt;!DOCTYPE </a:t>
            </a:r>
            <a:r>
              <a:rPr lang="pt-BR" sz="1600" dirty="0" err="1"/>
              <a:t>html</a:t>
            </a:r>
            <a:r>
              <a:rPr lang="pt-BR" sz="1600" dirty="0"/>
              <a:t>&gt;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&lt;</a:t>
            </a:r>
            <a:r>
              <a:rPr lang="pt-BR" sz="1600" dirty="0" err="1"/>
              <a:t>html</a:t>
            </a:r>
            <a:r>
              <a:rPr lang="pt-BR" sz="1600" dirty="0"/>
              <a:t>&gt;  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	&lt;</a:t>
            </a:r>
            <a:r>
              <a:rPr lang="pt-BR" sz="1600" dirty="0" err="1"/>
              <a:t>head</a:t>
            </a:r>
            <a:r>
              <a:rPr lang="pt-BR" sz="1600" dirty="0"/>
              <a:t>&gt;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		&lt;meta </a:t>
            </a:r>
            <a:r>
              <a:rPr lang="pt-BR" sz="1600" dirty="0" err="1"/>
              <a:t>charset</a:t>
            </a:r>
            <a:r>
              <a:rPr lang="pt-BR" sz="1600" dirty="0"/>
              <a:t>=“utf-8”/&gt;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		&lt;meta http-</a:t>
            </a:r>
            <a:r>
              <a:rPr lang="pt-BR" sz="1600" dirty="0" err="1"/>
              <a:t>equiv</a:t>
            </a:r>
            <a:r>
              <a:rPr lang="pt-BR" sz="1600" dirty="0"/>
              <a:t>="</a:t>
            </a:r>
            <a:r>
              <a:rPr lang="pt-BR" sz="1600" dirty="0" err="1"/>
              <a:t>refresh</a:t>
            </a:r>
            <a:r>
              <a:rPr lang="pt-BR" sz="1600" dirty="0"/>
              <a:t>" </a:t>
            </a:r>
            <a:r>
              <a:rPr lang="pt-BR" sz="1600" dirty="0" err="1"/>
              <a:t>content</a:t>
            </a:r>
            <a:r>
              <a:rPr lang="pt-BR" sz="1600" dirty="0"/>
              <a:t>=“60“/&gt;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		&lt;link </a:t>
            </a:r>
            <a:r>
              <a:rPr lang="pt-BR" sz="1600" dirty="0" err="1"/>
              <a:t>rel</a:t>
            </a:r>
            <a:r>
              <a:rPr lang="pt-BR" sz="1600" dirty="0"/>
              <a:t>="</a:t>
            </a:r>
            <a:r>
              <a:rPr lang="pt-BR" sz="1600" dirty="0" err="1"/>
              <a:t>icon</a:t>
            </a:r>
            <a:r>
              <a:rPr lang="pt-BR" sz="1600" dirty="0"/>
              <a:t>" </a:t>
            </a:r>
            <a:r>
              <a:rPr lang="pt-BR" sz="1600" dirty="0" err="1"/>
              <a:t>href</a:t>
            </a:r>
            <a:r>
              <a:rPr lang="pt-BR" sz="1600" dirty="0"/>
              <a:t>="icon.gif" </a:t>
            </a:r>
            <a:r>
              <a:rPr lang="pt-BR" sz="1600" dirty="0" err="1"/>
              <a:t>type</a:t>
            </a:r>
            <a:r>
              <a:rPr lang="pt-BR" sz="1600" dirty="0"/>
              <a:t>="</a:t>
            </a:r>
            <a:r>
              <a:rPr lang="pt-BR" sz="1600" dirty="0" err="1"/>
              <a:t>image</a:t>
            </a:r>
            <a:r>
              <a:rPr lang="pt-BR" sz="1600" dirty="0"/>
              <a:t>/gif" </a:t>
            </a:r>
            <a:r>
              <a:rPr lang="pt-BR" sz="1600" dirty="0" err="1"/>
              <a:t>sizes</a:t>
            </a:r>
            <a:r>
              <a:rPr lang="pt-BR" sz="1600" dirty="0"/>
              <a:t>="16x16“/&gt;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		&lt;</a:t>
            </a:r>
            <a:r>
              <a:rPr lang="pt-BR" sz="1600" dirty="0" err="1"/>
              <a:t>title</a:t>
            </a:r>
            <a:r>
              <a:rPr lang="pt-BR" sz="1600" dirty="0"/>
              <a:t>&gt;Primeira página HTML&lt;/</a:t>
            </a:r>
            <a:r>
              <a:rPr lang="pt-BR" sz="1600" dirty="0" err="1"/>
              <a:t>title</a:t>
            </a:r>
            <a:r>
              <a:rPr lang="pt-BR" sz="1600" dirty="0"/>
              <a:t>&gt;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		</a:t>
            </a:r>
            <a:r>
              <a:rPr lang="en-US" sz="1600" dirty="0"/>
              <a:t>&lt;link </a:t>
            </a:r>
            <a:r>
              <a:rPr lang="en-US" sz="1600" dirty="0" err="1"/>
              <a:t>rel</a:t>
            </a:r>
            <a:r>
              <a:rPr lang="en-US" sz="1600" dirty="0"/>
              <a:t>="stylesheet" </a:t>
            </a:r>
            <a:r>
              <a:rPr lang="en-US" sz="1600" dirty="0" err="1"/>
              <a:t>href</a:t>
            </a:r>
            <a:r>
              <a:rPr lang="en-US" sz="1600" dirty="0"/>
              <a:t>=“estilos.css“/&gt;</a:t>
            </a:r>
          </a:p>
          <a:p>
            <a:pPr marL="0" lvl="8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		&lt;script&gt;</a:t>
            </a:r>
          </a:p>
          <a:p>
            <a:pPr marL="0" lvl="8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			function ola() {</a:t>
            </a:r>
          </a:p>
          <a:p>
            <a:pPr marL="0" lvl="8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				alert(“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Olá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!”);</a:t>
            </a:r>
          </a:p>
          <a:p>
            <a:pPr marL="0" lvl="8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			}</a:t>
            </a:r>
          </a:p>
          <a:p>
            <a:pPr marL="0" lvl="4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		&lt;/script&gt;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2" charset="0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	&lt;/</a:t>
            </a:r>
            <a:r>
              <a:rPr lang="pt-BR" sz="1600" dirty="0" err="1"/>
              <a:t>head</a:t>
            </a:r>
            <a:r>
              <a:rPr lang="pt-BR" sz="1600" dirty="0"/>
              <a:t>&gt;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endParaRPr lang="pt-BR" sz="1600" dirty="0"/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	&lt;body&gt;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	&lt;/body&gt;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600" dirty="0"/>
              <a:t>&lt;/</a:t>
            </a:r>
            <a:r>
              <a:rPr lang="pt-BR" sz="1600" dirty="0" err="1"/>
              <a:t>html</a:t>
            </a:r>
            <a:r>
              <a:rPr lang="pt-BR" sz="1600" dirty="0"/>
              <a:t>&gt;</a:t>
            </a:r>
          </a:p>
          <a:p>
            <a:pPr marL="0" lvl="1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1600" dirty="0">
              <a:latin typeface="Montserrat Light" panose="00000400000000000000" pitchFamily="2" charset="0"/>
            </a:endParaRPr>
          </a:p>
          <a:p>
            <a:pPr marL="0" lvl="1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1600" dirty="0">
              <a:latin typeface="Montserrat Light" panose="000004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sz="16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408023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 corpo da página pode conter todas as </a:t>
            </a:r>
            <a:r>
              <a:rPr lang="pt-BR" sz="2800" dirty="0" err="1"/>
              <a:t>Tags</a:t>
            </a:r>
            <a:r>
              <a:rPr lang="pt-BR" sz="2800" dirty="0"/>
              <a:t> utilizadas para criação de conteúdos, isto é, podemos criar textos, imagens, vídeos, áudios, tabelas, listas, menus, formas, formulários e muito mais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Para cada categoria citada acima existe uma, ou mais de uma, </a:t>
            </a:r>
            <a:r>
              <a:rPr lang="pt-BR" sz="2800" dirty="0" err="1"/>
              <a:t>Tag</a:t>
            </a:r>
            <a:r>
              <a:rPr lang="pt-BR" sz="2800" dirty="0"/>
              <a:t> e com finalidades específicas por exemplo: podemos adicionar um texto como parágrafo, como cabeçalho, links, listas e por aí vai. Tudo depende de como planejamos a nossa página.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vai dentro do &lt;body&gt;</a:t>
            </a:r>
          </a:p>
        </p:txBody>
      </p:sp>
    </p:spTree>
    <p:extLst>
      <p:ext uri="{BB962C8B-B14F-4D97-AF65-F5344CB8AC3E}">
        <p14:creationId xmlns:p14="http://schemas.microsoft.com/office/powerpoint/2010/main" val="205212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BAA3F4-8524-4290-81A5-511F03326B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lista completa de </a:t>
            </a:r>
            <a:r>
              <a:rPr lang="pt-BR" sz="2800" dirty="0" err="1"/>
              <a:t>Tags</a:t>
            </a:r>
            <a:r>
              <a:rPr lang="pt-BR" sz="2800" dirty="0"/>
              <a:t> HTML em sua versão 5 (atual) pode ser encontrada 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2"/>
              </a:rPr>
              <a:t>https://www.w3.org/TR/2012/WD-html-markup-20121025/elements.html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H</a:t>
            </a:r>
            <a:r>
              <a:rPr lang="pt-BR" sz="2800" dirty="0"/>
              <a:t>á também um validador de códigos HTML no site oficial da W3C que pode ser acessado 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https://validator.w3.org/</a:t>
            </a: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5F33DC-0157-4E60-AEC3-31987EF5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Documentação oficial</a:t>
            </a:r>
          </a:p>
        </p:txBody>
      </p:sp>
    </p:spTree>
    <p:extLst>
      <p:ext uri="{BB962C8B-B14F-4D97-AF65-F5344CB8AC3E}">
        <p14:creationId xmlns:p14="http://schemas.microsoft.com/office/powerpoint/2010/main" val="644899679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ENAI-SP - Tema Cinz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ENAI-SP - Tema Vermel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apas com imag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Fundos Lis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4E9A4F2BC4A3488E12E1EDDA9881CC" ma:contentTypeVersion="13" ma:contentTypeDescription="Crie um novo documento." ma:contentTypeScope="" ma:versionID="51136bbc89e3a0d69fb7e64aea836c76">
  <xsd:schema xmlns:xsd="http://www.w3.org/2001/XMLSchema" xmlns:xs="http://www.w3.org/2001/XMLSchema" xmlns:p="http://schemas.microsoft.com/office/2006/metadata/properties" xmlns:ns3="c5405684-500b-4834-bd14-d0bafa408ee0" xmlns:ns4="16e6f572-53b7-498f-b26c-7162b70d362d" targetNamespace="http://schemas.microsoft.com/office/2006/metadata/properties" ma:root="true" ma:fieldsID="9c7c883a16bd294b244293cd57bdaa07" ns3:_="" ns4:_="">
    <xsd:import namespace="c5405684-500b-4834-bd14-d0bafa408ee0"/>
    <xsd:import namespace="16e6f572-53b7-498f-b26c-7162b70d36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05684-500b-4834-bd14-d0bafa408e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f572-53b7-498f-b26c-7162b70d3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9B75AC-9E03-4358-B6FF-E8ADF3E64D04}">
  <ds:schemaRefs>
    <ds:schemaRef ds:uri="16e6f572-53b7-498f-b26c-7162b70d362d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5405684-500b-4834-bd14-d0bafa408ee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1655A4-22E1-4470-9A75-C86D1EE4BE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405684-500b-4834-bd14-d0bafa408ee0"/>
    <ds:schemaRef ds:uri="16e6f572-53b7-498f-b26c-7162b70d3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1610</Words>
  <Application>Microsoft Office PowerPoint</Application>
  <PresentationFormat>Widescreen</PresentationFormat>
  <Paragraphs>137</Paragraphs>
  <Slides>22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22</vt:i4>
      </vt:variant>
    </vt:vector>
  </HeadingPairs>
  <TitlesOfParts>
    <vt:vector size="38" baseType="lpstr">
      <vt:lpstr>Montserrat</vt:lpstr>
      <vt:lpstr>Gotham-Book</vt:lpstr>
      <vt:lpstr>Montserrat Light</vt:lpstr>
      <vt:lpstr>Montserrat Black</vt:lpstr>
      <vt:lpstr>Arial</vt:lpstr>
      <vt:lpstr>Calibri</vt:lpstr>
      <vt:lpstr>Montserrat SemiBold</vt:lpstr>
      <vt:lpstr>Montserrat Medium</vt:lpstr>
      <vt:lpstr>1_SENAI-SP - Tema Vermelho Fundo Branco</vt:lpstr>
      <vt:lpstr>2_SENAI-SP - Tema Cinza Fundo Branco</vt:lpstr>
      <vt:lpstr>3_SENAI-SP - Tema Cinza Escuro</vt:lpstr>
      <vt:lpstr>4_SENAI-SP - Tema Vermelho</vt:lpstr>
      <vt:lpstr>5_Aberturas</vt:lpstr>
      <vt:lpstr>6_Encerramentos</vt:lpstr>
      <vt:lpstr>7_Capas com imagens</vt:lpstr>
      <vt:lpstr>8_Fundos Lisos</vt:lpstr>
      <vt:lpstr>Curso Técnico de Desenvolvimento de Sistemas</vt:lpstr>
      <vt:lpstr>Contextualização com o plano de aula</vt:lpstr>
      <vt:lpstr>Relembrando...</vt:lpstr>
      <vt:lpstr>Escrevendo comandos em HTML</vt:lpstr>
      <vt:lpstr>Estrutura padrão de um arquivo HTML</vt:lpstr>
      <vt:lpstr>O que vai dentro do &lt;head&gt;</vt:lpstr>
      <vt:lpstr>Exemplo</vt:lpstr>
      <vt:lpstr>O que vai dentro do &lt;body&gt;</vt:lpstr>
      <vt:lpstr>Documentação oficial</vt:lpstr>
      <vt:lpstr>Atributos de uma Tag</vt:lpstr>
      <vt:lpstr>Atributos de uma Tag</vt:lpstr>
      <vt:lpstr>Comentários em HTML</vt:lpstr>
      <vt:lpstr>Elementos para marcação de texto</vt:lpstr>
      <vt:lpstr>Elementos para marcação de texto</vt:lpstr>
      <vt:lpstr>Elementos para marcação de texto</vt:lpstr>
      <vt:lpstr>Elementos para marcação de texto</vt:lpstr>
      <vt:lpstr>Atribuição de estilo - CSS</vt:lpstr>
      <vt:lpstr>Atribuição de estilo - CSS</vt:lpstr>
      <vt:lpstr>Atribuição de estilo - CSS</vt:lpstr>
      <vt:lpstr>Referência da linguagem CSS</vt:lpstr>
      <vt:lpstr>Hora da prática!</vt:lpstr>
      <vt:lpstr>Exercício para fixação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Douglas Gaspar</cp:lastModifiedBy>
  <cp:revision>127</cp:revision>
  <dcterms:created xsi:type="dcterms:W3CDTF">2019-11-26T12:04:44Z</dcterms:created>
  <dcterms:modified xsi:type="dcterms:W3CDTF">2021-08-17T20:23:00Z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0x010100564E9A4F2BC4A3488E12E1EDDA9881CC</vt:lpwstr>
  </property>
</Properties>
</file>